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2910F-B325-B20C-22EF-2925504E9C3F}" v="3" dt="2026-06-26T18:05:18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0"/>
  </p:normalViewPr>
  <p:slideViewPr>
    <p:cSldViewPr snapToGrid="0" snapToObjects="1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42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94751" y="2736756"/>
            <a:ext cx="6611256" cy="1711722"/>
          </a:xfrm>
          <a:prstGeom prst="rect">
            <a:avLst/>
          </a:prstGeom>
          <a:noFill/>
          <a:ln/>
        </p:spPr>
        <p:txBody>
          <a:bodyPr wrap="square" lIns="128004" tIns="64002" rIns="128004" bIns="64002" rtlCol="0" anchor="t"/>
          <a:lstStyle>
            <a:lvl1pPr marL="0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34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069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103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137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171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206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240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274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4000"/>
              </a:lnSpc>
              <a:buNone/>
            </a:pPr>
            <a:endParaRPr lang="en-US" sz="5390" b="1">
              <a:latin typeface="Inter Bold"/>
            </a:endParaRPr>
          </a:p>
        </p:txBody>
      </p:sp>
      <p:sp>
        <p:nvSpPr>
          <p:cNvPr id="5" name="Text 2"/>
          <p:cNvSpPr/>
          <p:nvPr/>
        </p:nvSpPr>
        <p:spPr>
          <a:xfrm>
            <a:off x="694751" y="4746092"/>
            <a:ext cx="6611256" cy="1152037"/>
          </a:xfrm>
          <a:prstGeom prst="rect">
            <a:avLst/>
          </a:prstGeom>
          <a:noFill/>
          <a:ln/>
        </p:spPr>
        <p:txBody>
          <a:bodyPr wrap="square" lIns="128004" tIns="64002" rIns="128004" bIns="64002" rtlCol="0" anchor="t"/>
          <a:lstStyle>
            <a:lvl1pPr marL="0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34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069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103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137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171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206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240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274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33000"/>
              </a:lnSpc>
              <a:buNone/>
            </a:pPr>
            <a:endParaRPr lang="en-US" sz="1540">
              <a:solidFill>
                <a:srgbClr val="1F27B7"/>
              </a:solidFill>
              <a:latin typeface="Inter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076DCC5-21A3-3278-FD6C-6C1EF5AF02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4228" y="948431"/>
            <a:ext cx="5363000" cy="9434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18EA5C-6FB7-C7C3-015B-B1D76B9C8EF1}"/>
              </a:ext>
            </a:extLst>
          </p:cNvPr>
          <p:cNvSpPr/>
          <p:nvPr/>
        </p:nvSpPr>
        <p:spPr>
          <a:xfrm>
            <a:off x="-2189" y="2839875"/>
            <a:ext cx="12196838" cy="4021877"/>
          </a:xfrm>
          <a:prstGeom prst="rect">
            <a:avLst/>
          </a:prstGeom>
          <a:solidFill>
            <a:srgbClr val="1F27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34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069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103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137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171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206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240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274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528"/>
          </a:p>
        </p:txBody>
      </p:sp>
      <p:sp>
        <p:nvSpPr>
          <p:cNvPr id="3" name="Text 0"/>
          <p:cNvSpPr/>
          <p:nvPr/>
        </p:nvSpPr>
        <p:spPr>
          <a:xfrm>
            <a:off x="2245948" y="3952753"/>
            <a:ext cx="7696287" cy="985573"/>
          </a:xfrm>
          <a:prstGeom prst="rect">
            <a:avLst/>
          </a:prstGeom>
          <a:noFill/>
          <a:ln/>
        </p:spPr>
        <p:txBody>
          <a:bodyPr wrap="square" lIns="128004" tIns="64002" rIns="128004" bIns="64002" rtlCol="0" anchor="t"/>
          <a:lstStyle>
            <a:lvl1pPr marL="0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34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069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103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137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171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206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240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274" algn="l" defTabSz="1280069" rtl="0" eaLnBrk="1" latinLnBrk="0" hangingPunct="1"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850" b="1">
              <a:latin typeface="Inter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F77FA-9139-E684-7CA1-992644FD3D0B}"/>
              </a:ext>
            </a:extLst>
          </p:cNvPr>
          <p:cNvSpPr txBox="1"/>
          <p:nvPr/>
        </p:nvSpPr>
        <p:spPr>
          <a:xfrm>
            <a:off x="2615299" y="3918153"/>
            <a:ext cx="7366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Compliance Measures for CCBHC</a:t>
            </a:r>
            <a:endParaRPr lang="en-IN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9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F2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GRANT REPORTING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41605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NOMs: SAMHSA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Grant Submission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Tracking.</a:t>
            </a:r>
            <a:endParaRPr lang="en-US" sz="3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008376"/>
            <a:ext cx="237744" cy="2377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24128" y="2926080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PHQ-9, GAIN-SS, PCL-5, WHO-DAS and all required measures tracked in one place</a:t>
            </a:r>
            <a:endParaRPr lang="en-US" sz="1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3630168"/>
            <a:ext cx="237744" cy="2377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24128" y="3547872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Overdue measures flagged automatically before grant renewal is at risk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4251960"/>
            <a:ext cx="237744" cy="23774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24128" y="4169664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SPARS submission log with acceptance history, always current</a:t>
            </a:r>
            <a:endParaRPr lang="en-US" sz="1500" dirty="0"/>
          </a:p>
        </p:txBody>
      </p:sp>
      <p:sp>
        <p:nvSpPr>
          <p:cNvPr id="10" name="Shape 5"/>
          <p:cNvSpPr/>
          <p:nvPr/>
        </p:nvSpPr>
        <p:spPr>
          <a:xfrm>
            <a:off x="5038344" y="1662144"/>
            <a:ext cx="6839712" cy="3625152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E"/>
            </a:solidFill>
            <a:prstDash val="solid"/>
          </a:ln>
          <a:effectLst>
            <a:outerShdw blurRad="152400" dist="50800" dir="5400000" algn="bl" rotWithShape="0">
              <a:srgbClr val="14143A">
                <a:alpha val="18000"/>
              </a:srgbClr>
            </a:outerShdw>
          </a:effectLst>
        </p:spPr>
      </p:sp>
      <p:pic>
        <p:nvPicPr>
          <p:cNvPr id="11" name="Image 3" descr="1782408044450_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920" y="1698720"/>
            <a:ext cx="6766560" cy="355200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277295" y="63550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6A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61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240" y="77724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8A9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AUDIT-READY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777240" y="1234440"/>
            <a:ext cx="640080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Everything a CCBHC Auditor</a:t>
            </a:r>
            <a:endParaRPr lang="en-US" sz="36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Will Ask For —</a:t>
            </a:r>
            <a:endParaRPr lang="en-US" sz="36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Already Answered.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795528" y="3611880"/>
            <a:ext cx="6400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800" i="1" dirty="0">
                <a:solidFill>
                  <a:srgbClr val="C7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scrambling.  No manual exports.  No missed deadlines.</a:t>
            </a:r>
            <a:endParaRPr lang="en-US" sz="18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4462272"/>
            <a:ext cx="256032" cy="25603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207008" y="4389120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measures to grant submissions — every report in one platform</a:t>
            </a:r>
            <a:endParaRPr lang="en-US" sz="1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5010912"/>
            <a:ext cx="256032" cy="25603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07008" y="4937760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Credentials, DCO partnerships, board composition — all tracked, all current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5559552"/>
            <a:ext cx="256032" cy="25603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207008" y="5486400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CurerTech keeps every report audit-ready, every single day</a:t>
            </a:r>
            <a:endParaRPr lang="en-US" sz="1600" dirty="0"/>
          </a:p>
        </p:txBody>
      </p:sp>
      <p:sp>
        <p:nvSpPr>
          <p:cNvPr id="11" name="Shape 6"/>
          <p:cNvSpPr/>
          <p:nvPr/>
        </p:nvSpPr>
        <p:spPr>
          <a:xfrm>
            <a:off x="7278624" y="2250144"/>
            <a:ext cx="4599432" cy="2449152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E"/>
            </a:solidFill>
            <a:prstDash val="solid"/>
          </a:ln>
          <a:effectLst>
            <a:outerShdw blurRad="152400" dist="50800" dir="5400000" algn="bl" rotWithShape="0">
              <a:srgbClr val="14143A">
                <a:alpha val="18000"/>
              </a:srgbClr>
            </a:outerShdw>
          </a:effectLst>
        </p:spPr>
      </p:sp>
      <p:pic>
        <p:nvPicPr>
          <p:cNvPr id="12" name="Image 3" descr="1782408086575_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286720"/>
            <a:ext cx="4526280" cy="23760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1277295" y="63550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6A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61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240" y="77724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400" dirty="0">
                <a:solidFill>
                  <a:srgbClr val="8A92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CURERTECH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777240" y="1355727"/>
            <a:ext cx="56692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Audit-Ready</a:t>
            </a:r>
            <a:endParaRPr lang="en-US" sz="5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Day</a:t>
            </a:r>
            <a:endParaRPr lang="en-US" sz="5200" dirty="0"/>
          </a:p>
        </p:txBody>
      </p:sp>
      <p:sp>
        <p:nvSpPr>
          <p:cNvPr id="4" name="Text 2"/>
          <p:cNvSpPr/>
          <p:nvPr/>
        </p:nvSpPr>
        <p:spPr>
          <a:xfrm>
            <a:off x="777240" y="3547872"/>
            <a:ext cx="5486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900" dirty="0">
                <a:solidFill>
                  <a:srgbClr val="C7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platform for every CCBHC compliance requirement</a:t>
            </a:r>
            <a:endParaRPr lang="en-US" sz="19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4462272"/>
            <a:ext cx="256032" cy="25603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207008" y="4462272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federal quality measure tracked</a:t>
            </a:r>
            <a:endParaRPr lang="en-US" sz="16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4992624"/>
            <a:ext cx="256032" cy="25603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07008" y="4992624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Operational, financial, and grant reporting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5522976"/>
            <a:ext cx="256032" cy="25603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207008" y="5522976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for administrators and compliance officers</a:t>
            </a:r>
            <a:endParaRPr lang="en-US" sz="1600" dirty="0"/>
          </a:p>
        </p:txBody>
      </p:sp>
      <p:sp>
        <p:nvSpPr>
          <p:cNvPr id="11" name="Shape 6"/>
          <p:cNvSpPr/>
          <p:nvPr/>
        </p:nvSpPr>
        <p:spPr>
          <a:xfrm>
            <a:off x="6684264" y="2048424"/>
            <a:ext cx="5193792" cy="2761152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E"/>
            </a:solidFill>
            <a:prstDash val="solid"/>
          </a:ln>
          <a:effectLst>
            <a:outerShdw blurRad="152400" dist="50800" dir="5400000" algn="bl" rotWithShape="0">
              <a:srgbClr val="14143A">
                <a:alpha val="18000"/>
              </a:srgbClr>
            </a:outerShdw>
          </a:effectLst>
        </p:spPr>
      </p:sp>
      <p:sp>
        <p:nvSpPr>
          <p:cNvPr id="13" name="Text 7"/>
          <p:cNvSpPr/>
          <p:nvPr/>
        </p:nvSpPr>
        <p:spPr>
          <a:xfrm>
            <a:off x="11277295" y="63550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6A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1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F7EEA-709C-9B1E-DB3C-CB96CF70F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720" y="1958196"/>
            <a:ext cx="5486400" cy="29612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02296" y="512064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F2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FILTERING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7702296" y="896112"/>
            <a:ext cx="41605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Build Reports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Slice Every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Way You Need.</a:t>
            </a:r>
            <a:endParaRPr lang="en-US" sz="3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296" y="2962656"/>
            <a:ext cx="237744" cy="21945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049768" y="2866903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deliver every report filterable by age, race, and insurance</a:t>
            </a:r>
            <a:endParaRPr lang="en-US" sz="1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296" y="3597215"/>
            <a:ext cx="237744" cy="2377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049768" y="3500599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build the breakdowns in — filter on screen, export when needed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296" y="4265503"/>
            <a:ext cx="237744" cy="23774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049768" y="4169664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Whatever cut an auditor asks for, it's already in the report</a:t>
            </a:r>
            <a:endParaRPr lang="en-US" sz="1500" dirty="0"/>
          </a:p>
        </p:txBody>
      </p:sp>
      <p:sp>
        <p:nvSpPr>
          <p:cNvPr id="10" name="Shape 5"/>
          <p:cNvSpPr/>
          <p:nvPr/>
        </p:nvSpPr>
        <p:spPr>
          <a:xfrm>
            <a:off x="329184" y="1716999"/>
            <a:ext cx="6839712" cy="3515443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E"/>
            </a:solidFill>
            <a:prstDash val="solid"/>
          </a:ln>
          <a:effectLst>
            <a:outerShdw blurRad="152400" dist="50800" dir="5400000" algn="bl" rotWithShape="0">
              <a:srgbClr val="14143A">
                <a:alpha val="18000"/>
              </a:srgbClr>
            </a:outerShdw>
          </a:effectLst>
        </p:spPr>
      </p:sp>
      <p:pic>
        <p:nvPicPr>
          <p:cNvPr id="11" name="Image 3" descr="clip1-dimension-switch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" y="1244274"/>
            <a:ext cx="7336536" cy="398816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277295" y="63550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6A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F2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MEASURES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41605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Measures: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Federal CCBHC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 Tracking.</a:t>
            </a:r>
            <a:endParaRPr lang="en-US" sz="3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008376"/>
            <a:ext cx="237744" cy="2377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24128" y="2926080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CMS-required measures in one place — no chasing separate reports</a:t>
            </a:r>
            <a:endParaRPr lang="en-US" sz="1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630168"/>
            <a:ext cx="237744" cy="2377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24128" y="3547872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Pass-or-miss against target shown automatically for every measure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4251960"/>
            <a:ext cx="237744" cy="23774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24128" y="4169664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Adult and child results split out for you, always up to date</a:t>
            </a:r>
            <a:endParaRPr lang="en-US" sz="1500" dirty="0"/>
          </a:p>
        </p:txBody>
      </p:sp>
      <p:sp>
        <p:nvSpPr>
          <p:cNvPr id="10" name="Shape 5"/>
          <p:cNvSpPr/>
          <p:nvPr/>
        </p:nvSpPr>
        <p:spPr>
          <a:xfrm>
            <a:off x="5038344" y="1662144"/>
            <a:ext cx="6839712" cy="3625152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E"/>
            </a:solidFill>
            <a:prstDash val="solid"/>
          </a:ln>
          <a:effectLst>
            <a:outerShdw blurRad="152400" dist="50800" dir="5400000" algn="bl" rotWithShape="0">
              <a:srgbClr val="14143A">
                <a:alpha val="18000"/>
              </a:srgbClr>
            </a:outerShdw>
          </a:effectLst>
        </p:spPr>
      </p:sp>
      <p:pic>
        <p:nvPicPr>
          <p:cNvPr id="11" name="Image 3" descr="1782408091886_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1698720"/>
            <a:ext cx="6766560" cy="355200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277295" y="63550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6A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91095" y="566928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F2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 TO SERVICE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7391095" y="896112"/>
            <a:ext cx="41605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I-SERV: Time to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Initial Services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Tracking.</a:t>
            </a:r>
            <a:endParaRPr lang="en-US" sz="3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095" y="3008376"/>
            <a:ext cx="237744" cy="2377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775143" y="2926080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Evaluation timeliness tracked automatically against the 10-day standard</a:t>
            </a:r>
            <a:endParaRPr lang="en-US" sz="1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095" y="3630168"/>
            <a:ext cx="237744" cy="2377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775143" y="3547872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timeliness tracked in the same report — the gap surfaces itself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095" y="4251960"/>
            <a:ext cx="237744" cy="23774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775143" y="4169664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Crisis response always current on its own benchmark</a:t>
            </a:r>
            <a:endParaRPr lang="en-US" sz="1500" dirty="0"/>
          </a:p>
        </p:txBody>
      </p:sp>
      <p:sp>
        <p:nvSpPr>
          <p:cNvPr id="10" name="Shape 5"/>
          <p:cNvSpPr/>
          <p:nvPr/>
        </p:nvSpPr>
        <p:spPr>
          <a:xfrm>
            <a:off x="329184" y="1662144"/>
            <a:ext cx="6839712" cy="3625152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E"/>
            </a:solidFill>
            <a:prstDash val="solid"/>
          </a:ln>
          <a:effectLst>
            <a:outerShdw blurRad="152400" dist="50800" dir="5400000" algn="bl" rotWithShape="0">
              <a:srgbClr val="14143A">
                <a:alpha val="18000"/>
              </a:srgbClr>
            </a:outerShdw>
          </a:effectLst>
        </p:spPr>
      </p:sp>
      <p:pic>
        <p:nvPicPr>
          <p:cNvPr id="11" name="Image 3" descr="1782408080308_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1698720"/>
            <a:ext cx="6766560" cy="355200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277295" y="63550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6A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F2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CREDENTIALS &amp; DEA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41605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Staff Credentials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DEA Expiry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Tracking.</a:t>
            </a:r>
            <a:endParaRPr lang="en-US" sz="3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008376"/>
            <a:ext cx="237744" cy="2377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24128" y="2926080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credential and DEA expiry tracked in one place, per staff member</a:t>
            </a:r>
            <a:endParaRPr lang="en-US" sz="1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630168"/>
            <a:ext cx="237744" cy="2377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24128" y="3547872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Renewal alerts surface automatically before anything lapses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4251960"/>
            <a:ext cx="237744" cy="23774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24128" y="4169664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Color-coded status — Red expired, Amber renewing soon, Green safe</a:t>
            </a:r>
            <a:endParaRPr lang="en-US" sz="1500" dirty="0"/>
          </a:p>
        </p:txBody>
      </p:sp>
      <p:sp>
        <p:nvSpPr>
          <p:cNvPr id="10" name="Shape 5"/>
          <p:cNvSpPr/>
          <p:nvPr/>
        </p:nvSpPr>
        <p:spPr>
          <a:xfrm>
            <a:off x="5038344" y="1662144"/>
            <a:ext cx="6839712" cy="3625152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E"/>
            </a:solidFill>
            <a:prstDash val="solid"/>
          </a:ln>
          <a:effectLst>
            <a:outerShdw blurRad="152400" dist="50800" dir="5400000" algn="bl" rotWithShape="0">
              <a:srgbClr val="14143A">
                <a:alpha val="18000"/>
              </a:srgbClr>
            </a:outerShdw>
          </a:effectLst>
        </p:spPr>
      </p:sp>
      <p:pic>
        <p:nvPicPr>
          <p:cNvPr id="11" name="Image 3" descr="1782408066948_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1698720"/>
            <a:ext cx="6766560" cy="355200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277295" y="63550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6A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91095" y="566928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F2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SERVICES &amp; CLIENTS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7391095" y="896112"/>
            <a:ext cx="41605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Services Provided: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Services &amp; Client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Tracking.</a:t>
            </a:r>
            <a:endParaRPr lang="en-US" sz="3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095" y="3008376"/>
            <a:ext cx="237744" cy="2377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775143" y="2926080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service volume tracked automatically from day one of CCBHC adoption</a:t>
            </a:r>
            <a:endParaRPr lang="en-US" sz="1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095" y="3630168"/>
            <a:ext cx="237744" cy="2377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775143" y="3547872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2000"/>
              </a:lnSpc>
            </a:pPr>
            <a:r>
              <a:rPr lang="en-IN" sz="1600"/>
              <a:t>Service trends tracked month over month, always up to date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095" y="4251960"/>
            <a:ext cx="237744" cy="23774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775143" y="4169664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Unique clients, new clients, and crisis follow-up always in one place</a:t>
            </a:r>
            <a:endParaRPr lang="en-US" sz="1500" dirty="0"/>
          </a:p>
        </p:txBody>
      </p:sp>
      <p:sp>
        <p:nvSpPr>
          <p:cNvPr id="10" name="Shape 5"/>
          <p:cNvSpPr/>
          <p:nvPr/>
        </p:nvSpPr>
        <p:spPr>
          <a:xfrm>
            <a:off x="329184" y="1662144"/>
            <a:ext cx="6839712" cy="3625152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E"/>
            </a:solidFill>
            <a:prstDash val="solid"/>
          </a:ln>
          <a:effectLst>
            <a:outerShdw blurRad="152400" dist="50800" dir="5400000" algn="bl" rotWithShape="0">
              <a:srgbClr val="14143A">
                <a:alpha val="18000"/>
              </a:srgbClr>
            </a:outerShdw>
          </a:effectLst>
        </p:spPr>
      </p:sp>
      <p:sp>
        <p:nvSpPr>
          <p:cNvPr id="12" name="Text 6"/>
          <p:cNvSpPr/>
          <p:nvPr/>
        </p:nvSpPr>
        <p:spPr>
          <a:xfrm>
            <a:off x="11277295" y="63550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6A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FCE83D-6DF7-B50D-060F-CB6DE6AA7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" y="1662145"/>
            <a:ext cx="6839712" cy="36251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66928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F2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PPS COST REPORT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640080" y="896112"/>
            <a:ext cx="41605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PPS Cost Report: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Annual CMS Cost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Filing.</a:t>
            </a:r>
            <a:endParaRPr lang="en-US" sz="3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008376"/>
            <a:ext cx="237744" cy="2377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24128" y="2926080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Visit-days pulled automatically from patient encounter data</a:t>
            </a:r>
            <a:endParaRPr lang="en-US" sz="1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630168"/>
            <a:ext cx="237744" cy="2377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24128" y="3547872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CCBHC-direct vs DCO visits split for you — no manual sorting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4251960"/>
            <a:ext cx="237744" cy="23774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024128" y="4169664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Encounters and FTEs calculated in the report, not in spreadsheets</a:t>
            </a:r>
            <a:endParaRPr lang="en-US" sz="1500" dirty="0"/>
          </a:p>
        </p:txBody>
      </p:sp>
      <p:sp>
        <p:nvSpPr>
          <p:cNvPr id="10" name="Shape 5"/>
          <p:cNvSpPr/>
          <p:nvPr/>
        </p:nvSpPr>
        <p:spPr>
          <a:xfrm>
            <a:off x="5038344" y="1662144"/>
            <a:ext cx="6839712" cy="3625152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E"/>
            </a:solidFill>
            <a:prstDash val="solid"/>
          </a:ln>
          <a:effectLst>
            <a:outerShdw blurRad="152400" dist="50800" dir="5400000" algn="bl" rotWithShape="0">
              <a:srgbClr val="14143A">
                <a:alpha val="18000"/>
              </a:srgbClr>
            </a:outerShdw>
          </a:effectLst>
        </p:spPr>
      </p:sp>
      <p:pic>
        <p:nvPicPr>
          <p:cNvPr id="11" name="Image 3" descr="1782408053220_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1698720"/>
            <a:ext cx="6766560" cy="355200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277295" y="63550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6A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91095" y="566928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F2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AUDIT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7391095" y="896112"/>
            <a:ext cx="416052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Audit: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Findings &amp; CAP</a:t>
            </a:r>
            <a:endParaRPr lang="en-US" sz="30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3000" b="1" dirty="0">
                <a:solidFill>
                  <a:srgbClr val="161B6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Tracking.</a:t>
            </a:r>
            <a:endParaRPr lang="en-US" sz="3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095" y="3008376"/>
            <a:ext cx="237744" cy="2377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775143" y="2926080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finding tracked with its corrective action plan and due date in one place</a:t>
            </a:r>
            <a:endParaRPr lang="en-US" sz="15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095" y="3630168"/>
            <a:ext cx="237744" cy="2377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775143" y="3547872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Material weaknesses flagged in red automatically — never missed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095" y="4251960"/>
            <a:ext cx="237744" cy="23774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775143" y="4169664"/>
            <a:ext cx="377647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>
                <a:solidFill>
                  <a:srgbClr val="1414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audit history kept current, year over year</a:t>
            </a:r>
            <a:endParaRPr lang="en-US" sz="1500" dirty="0"/>
          </a:p>
        </p:txBody>
      </p:sp>
      <p:sp>
        <p:nvSpPr>
          <p:cNvPr id="10" name="Shape 5"/>
          <p:cNvSpPr/>
          <p:nvPr/>
        </p:nvSpPr>
        <p:spPr>
          <a:xfrm>
            <a:off x="329184" y="1662144"/>
            <a:ext cx="6839712" cy="3625152"/>
          </a:xfrm>
          <a:prstGeom prst="rect">
            <a:avLst/>
          </a:prstGeom>
          <a:solidFill>
            <a:srgbClr val="FFFFFF"/>
          </a:solidFill>
          <a:ln w="12700">
            <a:solidFill>
              <a:srgbClr val="DDE5EE"/>
            </a:solidFill>
            <a:prstDash val="solid"/>
          </a:ln>
          <a:effectLst>
            <a:outerShdw blurRad="152400" dist="50800" dir="5400000" algn="bl" rotWithShape="0">
              <a:srgbClr val="14143A">
                <a:alpha val="18000"/>
              </a:srgbClr>
            </a:outerShdw>
          </a:effectLst>
        </p:spPr>
      </p:sp>
      <p:pic>
        <p:nvPicPr>
          <p:cNvPr id="11" name="Image 3" descr="1782408049857_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1698720"/>
            <a:ext cx="6766560" cy="355200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277295" y="63550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6A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455</Words>
  <Application>Microsoft Office PowerPoint</Application>
  <PresentationFormat>Widescreen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Inter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CurerTech CCBHC — Audit-Ready Every Day</dc:title>
  <dc:subject>PptxGenJS Presentation</dc:subject>
  <dc:creator>CurerTech</dc:creator>
  <cp:lastModifiedBy>Sujith G</cp:lastModifiedBy>
  <cp:revision>7</cp:revision>
  <dcterms:created xsi:type="dcterms:W3CDTF">2026-06-26T16:42:07Z</dcterms:created>
  <dcterms:modified xsi:type="dcterms:W3CDTF">2026-06-27T11:19:06Z</dcterms:modified>
</cp:coreProperties>
</file>